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3" r:id="rId4"/>
    <p:sldId id="262" r:id="rId5"/>
    <p:sldId id="260" r:id="rId6"/>
    <p:sldId id="264" r:id="rId7"/>
    <p:sldId id="266" r:id="rId8"/>
    <p:sldId id="269" r:id="rId9"/>
    <p:sldId id="270" r:id="rId10"/>
    <p:sldId id="265" r:id="rId11"/>
    <p:sldId id="271" r:id="rId12"/>
    <p:sldId id="267" r:id="rId13"/>
    <p:sldId id="268" r:id="rId14"/>
    <p:sldId id="275" r:id="rId15"/>
    <p:sldId id="272" r:id="rId16"/>
    <p:sldId id="273" r:id="rId17"/>
    <p:sldId id="286" r:id="rId18"/>
    <p:sldId id="287" r:id="rId19"/>
    <p:sldId id="288" r:id="rId20"/>
    <p:sldId id="289" r:id="rId21"/>
    <p:sldId id="290" r:id="rId22"/>
    <p:sldId id="291" r:id="rId23"/>
    <p:sldId id="292" r:id="rId24"/>
    <p:sldId id="293" r:id="rId25"/>
    <p:sldId id="294" r:id="rId26"/>
    <p:sldId id="285" r:id="rId27"/>
    <p:sldId id="295" r:id="rId2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E2B357-BEDD-404D-8040-EA970F932738}" v="6" dt="2024-02-15T08:42:53.218"/>
    <p1510:client id="{4DAC3145-828F-4ADD-A577-EA4A3FBD807C}" v="12" dt="2024-02-15T08:50:31.590"/>
    <p1510:client id="{70F448A8-CD9A-44A7-BF68-D52BAF41AE34}" v="141" dt="2024-02-15T09:17:09.991"/>
    <p1510:client id="{718B220E-70D8-449D-A9E9-1FC447F93BCD}" v="149" dt="2024-02-15T11:49:35.322"/>
    <p1510:client id="{99A68635-226F-40AA-B5CF-1BE3633B704A}" v="30" dt="2024-02-15T09:12:38.265"/>
    <p1510:client id="{B1B818F3-9EC8-43EC-B193-29A4146F284C}" v="10" dt="2024-02-15T08:30:13.778"/>
    <p1510:client id="{B366F5E9-FC23-41FF-92E7-658B6CB0A35E}" v="108" dt="2024-02-15T10:44:08.022"/>
    <p1510:client id="{C628459D-AF10-4D7C-B9A1-4558752A4076}" v="50" dt="2024-02-15T12:22:47.354"/>
    <p1510:client id="{E7652DC3-B500-41F3-AF86-DE8B477D3F10}" v="3" dt="2024-02-15T10:20:28.702"/>
    <p1510:client id="{EB1690D8-8A8A-4652-BB6B-75690600FD44}" v="24" dt="2024-02-15T10:04:37.4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4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gi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ADCFE0-A824-4221-3786-7FE4B3662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7F33E9E-5F8E-A46D-D4F9-051635DE3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1822A4-02AE-599D-6AF7-A5165182E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36F2E3B-5A00-E83C-A8E1-68980CCED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0814E0-D22D-CE4A-5385-B39C12418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045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2C2B36-534D-4BB0-8399-34FA188C5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0CA9D6F-F8FD-182A-8174-A204E50C5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E904E3-9386-C69A-911D-D15B4EF23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728135-98F6-A0B7-2F9E-0D38A6142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7235F9-A7DA-F48E-CBD6-189525FA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72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0E76EBD-4864-8A6E-BA4C-0A3B87197B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29E50B1-5994-8C5A-0227-B9DABB9B7E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2F9D44-9A84-D8BF-2C66-7393D0C43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8ABCD0-E22B-FEB7-64F8-8937A5B4F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00A4BA2-BA2B-445F-F45B-205BF1CFE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1920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FFE29B-A190-EB25-3FC2-A1F88F9CF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1AA6D6A-91CD-AC73-2617-7BCD56850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018347-1344-6715-2423-45588EC72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293876-06DC-BA53-E399-887EAF1B8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E6BFEA-9A9B-5618-4EF2-3C5D1063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998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8BA383-B09F-8CDB-A546-CE5DE3DC8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FEECE40-306C-03B1-96CB-02E404962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842B78-A200-E253-8A98-455101E7E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56E686B-8B8F-69B1-5D11-ADB7A91D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A6D03F-DFF9-91C6-F1D7-2C0F5F02E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6508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4226C1-434F-8820-0B3B-256C84838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DD6EF2-1A21-9B85-17E3-7C36C259F9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D91E3C7-5F35-8566-AF14-B502E1BA7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5A113E6-CDCA-42FE-DB1A-402E3E568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D742B88-C9DD-E278-694C-398F7B51C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83E8F60-6F91-9BD8-7234-057BB7403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162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69EDDA-861B-33B8-2080-BF74A52E5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A1F9E8F-654C-C4E3-229F-39CD49883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BE5FCC7-515E-B117-A232-A5528CEA1B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63FE409-8D1D-E9DB-C9D4-4F708BB83D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AA001F0-819B-9F17-2E60-B75F85B5BE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1F708FC-C3C8-3FA1-5322-CD0848A2C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A574585-7013-A5E1-3C54-036C2291B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372BA6D-0283-2101-8E1B-97CB22940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2175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AF5BC1-BE22-B31A-D6EB-E24445BC6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E8D5FFD-A39F-D6AB-5BE0-AAA15730C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DBFA12E-E0D5-1BCB-8B7B-30A6C42C9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AF3CE8-AF4C-4CE1-5A10-B27501784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715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A7054AC-8BB0-7A80-B794-FEB7DAF32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1A11BD8-FD3D-8845-64B3-C74F3B614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2E5CE31-37B8-40FE-6852-0D15AA6AD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8921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DBBB91-8B39-8284-DED8-5522D2836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03D316-B779-A2C7-0599-2724C1886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A123D85-4027-A441-ED75-96FC7056B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542BE02-3A82-7EE5-1D98-C3477FA4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E8737A8-869F-3879-EB79-D311EBB16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11D4993-EE2D-0FB8-E6F6-FD2D4C812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9822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F92836-F910-EA54-D1D7-F861A568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01CCBA7-A6E3-4024-8296-A5BA2B0B91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3AA43B8-75AA-459B-B895-3F5FAA9E8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6D5503B-AC7B-9C64-45BC-E05450149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A3EB66-09AE-4F59-673B-5D0D05F3F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62EB1E-D7FE-9952-F032-D9C380AD1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5676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9A16476-461F-4B9F-314D-270576702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833B714-66A1-22F3-ABDD-B97FDFD66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53B41-6E45-5018-48B8-9DA4D09415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E2742E-EE5E-4375-A699-D0B435F0CFAF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88A46C-417C-5441-33CA-5609C752DF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ABF660-5CCC-0BF5-A600-398E05C476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D9072-F65A-4818-82E3-9A32C6D36C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1246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AFE4A49-D045-8E29-0228-F5151D9EA9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8187E61-11CA-DDAB-F387-05BE6B31E4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  <a:ln>
            <a:noFill/>
          </a:ln>
        </p:spPr>
        <p:txBody>
          <a:bodyPr>
            <a:normAutofit/>
          </a:bodyPr>
          <a:lstStyle/>
          <a:p>
            <a:r>
              <a:rPr lang="de-DE" b="1"/>
              <a:t>Die Intelligente Wasserflasche</a:t>
            </a:r>
            <a:endParaRPr lang="de-DE" b="1">
              <a:cs typeface="Calibri Light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8923894-7571-EB5C-6106-DE485BD425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de-DE" sz="2800"/>
              <a:t>Tracking des Wasserkonsums</a:t>
            </a:r>
            <a:endParaRPr lang="de-DE" sz="2800">
              <a:ea typeface="Calibri"/>
              <a:cs typeface="Calibri"/>
            </a:endParaRPr>
          </a:p>
          <a:p>
            <a:endParaRPr lang="de-DE" sz="1700">
              <a:ln w="19050">
                <a:solidFill>
                  <a:schemeClr val="bg1"/>
                </a:solidFill>
              </a:ln>
              <a:solidFill>
                <a:srgbClr val="FFFFFF"/>
              </a:solidFill>
            </a:endParaRPr>
          </a:p>
          <a:p>
            <a:r>
              <a:rPr lang="de-DE"/>
              <a:t>Eine Präsentation von Aleksey, Thomas, Fabian, Timo, Georg, Sarah und </a:t>
            </a:r>
            <a:r>
              <a:rPr lang="de-DE" err="1"/>
              <a:t>Navya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4FC3CB52-436A-5038-8287-69FE37499CD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2293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625BF4-3C83-FA6D-85F1-276455579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C7D1E76E-8F00-04C5-6A0D-9378E755E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8F3DE1C-EF7B-898A-FD7C-EE91BDB06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0343"/>
          </a:xfrm>
        </p:spPr>
        <p:txBody>
          <a:bodyPr>
            <a:normAutofit/>
          </a:bodyPr>
          <a:lstStyle/>
          <a:p>
            <a:r>
              <a:rPr lang="de-DE" b="1"/>
              <a:t>Technologisches Risiko</a:t>
            </a:r>
            <a:endParaRPr lang="de-DE" b="1">
              <a:cs typeface="Calibri Light"/>
            </a:endParaRPr>
          </a:p>
        </p:txBody>
      </p:sp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E7024013-C084-E778-3391-5EB4378D3B2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alphaModFix amt="82000"/>
          </a:blip>
          <a:srcRect l="14407" r="1440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8766A0A2-5C9E-4395-B9BC-8410011FAB8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Technische Herausforderungen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Schnelle Veralterung der Technologie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Kompatibilitätsprobleme</a:t>
            </a:r>
            <a:endParaRPr lang="de-DE" sz="2400" dirty="0">
              <a:ln>
                <a:solidFill>
                  <a:schemeClr val="bg1"/>
                </a:solidFill>
              </a:ln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6053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F1D59D-EEC4-9B82-0EF7-492743A9B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4CB33D91-9463-6D13-2A9E-9662221BD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24EC9C5-9FA1-6049-A49B-DF50F927C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60101"/>
          </a:xfrm>
        </p:spPr>
        <p:txBody>
          <a:bodyPr>
            <a:normAutofit/>
          </a:bodyPr>
          <a:lstStyle/>
          <a:p>
            <a:r>
              <a:rPr lang="de-DE" b="1"/>
              <a:t>Finanzierungsrisiko</a:t>
            </a:r>
            <a:endParaRPr lang="de-DE" sz="3200" b="1" dirty="0">
              <a:ln w="12700">
                <a:solidFill>
                  <a:schemeClr val="bg1"/>
                </a:solidFill>
              </a:ln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02FB8667-2D79-6737-63D2-7F5FC26505F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alphaModFix amt="79000"/>
          </a:blip>
          <a:srcRect t="4400" b="440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9F12AD7-D849-3BF4-B0FF-C99B95A19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00135" cy="380513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Hohe Anfangsinvestitionen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Unsichere Finanzierungsmöglichkeiten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Verzögerungen bei der Markteinführung</a:t>
            </a:r>
            <a:endParaRPr lang="de-DE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4827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9517B2-7E8E-97D0-CE7D-D9718B622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9B8B253A-93E3-B499-042C-CE48C3F45C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49EFF7F-E439-0FA4-8E3A-DA951D2B8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28409"/>
          </a:xfrm>
        </p:spPr>
        <p:txBody>
          <a:bodyPr>
            <a:normAutofit/>
          </a:bodyPr>
          <a:lstStyle/>
          <a:p>
            <a:r>
              <a:rPr lang="de-DE" b="1"/>
              <a:t>Vertriebsrisiko</a:t>
            </a:r>
            <a:endParaRPr lang="de-DE" b="1">
              <a:cs typeface="Calibri Light"/>
            </a:endParaRPr>
          </a:p>
        </p:txBody>
      </p:sp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63E6617B-D670-3616-400B-6413EDB8A01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alphaModFix amt="78000"/>
          </a:blip>
          <a:srcRect l="14323" r="1432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4523A949-DD59-E0CB-F3FD-34883BC4A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Aufbau eines Vertriebsnetzes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Hohe Marketingkosten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Veränderte Handelsbedingungen</a:t>
            </a:r>
            <a:endParaRPr lang="de-DE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6206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7FBEE-578C-E289-E919-5D2AF2F03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626AFD3C-5A0E-F468-0CD7-54CC816FD6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948C86-759D-34C1-F64B-66FFBB107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99226"/>
          </a:xfrm>
        </p:spPr>
        <p:txBody>
          <a:bodyPr>
            <a:normAutofit/>
          </a:bodyPr>
          <a:lstStyle/>
          <a:p>
            <a:r>
              <a:rPr lang="de-DE" b="1"/>
              <a:t>Regulatorisches Risiko</a:t>
            </a:r>
            <a:endParaRPr lang="de-DE" b="1">
              <a:cs typeface="Calibri Light"/>
            </a:endParaRPr>
          </a:p>
        </p:txBody>
      </p:sp>
      <p:pic>
        <p:nvPicPr>
          <p:cNvPr id="8" name="Bildplatzhalter 7">
            <a:extLst>
              <a:ext uri="{FF2B5EF4-FFF2-40B4-BE49-F238E27FC236}">
                <a16:creationId xmlns:a16="http://schemas.microsoft.com/office/drawing/2014/main" id="{88FD3B13-F022-90D1-3A9E-43BA4274C06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alphaModFix amt="78000"/>
          </a:blip>
          <a:srcRect l="14398" r="1439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24071DD-7E66-F670-43D8-29E2075D3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Änderungen der Rechtsvorschriften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Produktsicherheit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Datenschutz</a:t>
            </a:r>
            <a:endParaRPr lang="de-DE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3813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D95EA8-34E8-638D-810E-42F7E4CAD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AE475212-AB94-4099-6F75-A892E8A285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A99D752-E1A7-2B0F-46D5-2DD51F734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0877"/>
            <a:ext cx="4501662" cy="1189892"/>
          </a:xfrm>
        </p:spPr>
        <p:txBody>
          <a:bodyPr>
            <a:normAutofit/>
          </a:bodyPr>
          <a:lstStyle/>
          <a:p>
            <a:r>
              <a:rPr lang="de-DE" sz="3200"/>
              <a:t> </a:t>
            </a:r>
            <a:r>
              <a:rPr lang="de-DE" sz="3200" b="1"/>
              <a:t>Projekthintergrund</a:t>
            </a:r>
            <a:br>
              <a:rPr lang="de-DE" sz="3200"/>
            </a:br>
            <a:endParaRPr lang="de-DE" sz="3200">
              <a:ea typeface="Calibri Light"/>
              <a:cs typeface="Calibri Light"/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6F15DDFC-2752-22B9-8199-110968599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492" y="3429000"/>
            <a:ext cx="4865077" cy="264245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/>
            <a:r>
              <a:rPr lang="de-DE" sz="2000" dirty="0"/>
              <a:t>Innovative Lösung zur Überwachung und Förderung des persönlichen Wasserkonsums.</a:t>
            </a:r>
            <a:endParaRPr lang="de-DE" sz="2000" dirty="0">
              <a:ea typeface="Calibri"/>
              <a:cs typeface="Calibri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de-DE" sz="2400" dirty="0">
              <a:effectLst/>
              <a:latin typeface="Calibri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12BEF7F1-80FE-5F9E-69A4-929298EE2BE4}"/>
              </a:ext>
            </a:extLst>
          </p:cNvPr>
          <p:cNvSpPr txBox="1">
            <a:spLocks/>
          </p:cNvSpPr>
          <p:nvPr/>
        </p:nvSpPr>
        <p:spPr>
          <a:xfrm>
            <a:off x="6178042" y="1870519"/>
            <a:ext cx="4501662" cy="10016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b="1"/>
              <a:t>Projektziele</a:t>
            </a:r>
            <a:br>
              <a:rPr lang="de-DE" sz="3200"/>
            </a:br>
            <a:endParaRPr lang="de-DE" sz="3200" b="1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Inhaltsplatzhalter 6">
            <a:extLst>
              <a:ext uri="{FF2B5EF4-FFF2-40B4-BE49-F238E27FC236}">
                <a16:creationId xmlns:a16="http://schemas.microsoft.com/office/drawing/2014/main" id="{8A28099A-17B3-9895-7ECE-DDB42DF6F218}"/>
              </a:ext>
            </a:extLst>
          </p:cNvPr>
          <p:cNvSpPr txBox="1">
            <a:spLocks/>
          </p:cNvSpPr>
          <p:nvPr/>
        </p:nvSpPr>
        <p:spPr>
          <a:xfrm>
            <a:off x="6096000" y="3429001"/>
            <a:ext cx="4865077" cy="329418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Entwicklung von Sensoren zur genauen Messung des Wasserkonsums.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Erstellung einer benutzerfreundlichen App zur Visualisierung des Trinkverhaltens.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Design und Produktion einer nachhaltigen und ästhetischen Wasserflasche.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Ausarbeitung einer kreativen Marketingstrategie zur Markteinführung.</a:t>
            </a:r>
          </a:p>
          <a:p>
            <a:pPr marL="342900" indent="-342900" algn="ctr"/>
            <a:endParaRPr lang="de-DE" sz="2400" dirty="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3596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565DFB-3A34-996B-DBAC-8E3424B69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82D6C44B-05EC-025E-6133-AA7CFB50CD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DFB81FA-3C58-438C-125C-9E38E63FB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60315"/>
          </a:xfrm>
        </p:spPr>
        <p:txBody>
          <a:bodyPr>
            <a:normAutofit/>
          </a:bodyPr>
          <a:lstStyle/>
          <a:p>
            <a:r>
              <a:rPr lang="de-DE" sz="3200" b="1" dirty="0"/>
              <a:t>Priorisierung</a:t>
            </a:r>
          </a:p>
        </p:txBody>
      </p:sp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F99C91E1-860D-FBA8-D987-B5C43FCDB46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alphaModFix amt="67000"/>
          </a:blip>
          <a:srcRect l="7874" r="787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7C7D541-0301-A96F-5EF3-EB163C563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de-DE" sz="2400" dirty="0"/>
              <a:t>Sensorintegration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de-DE" sz="2400" dirty="0"/>
              <a:t>2.  App-Entwicklung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de-DE" sz="2400" dirty="0"/>
              <a:t>3.  Design und Produktion</a:t>
            </a:r>
            <a:endParaRPr lang="de-DE" sz="2400" dirty="0">
              <a:cs typeface="Calibri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de-DE" sz="2400" dirty="0"/>
              <a:t>4.  Marketingstrategie</a:t>
            </a:r>
            <a:endParaRPr lang="de-DE" sz="2400" dirty="0">
              <a:cs typeface="Calibri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de-DE" sz="2400" dirty="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50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A5BB9B-400D-64C5-17BE-6805CD9B5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A77249F3-203D-5A60-96F9-E013C88153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066FB23-0556-985B-A9D3-531815D36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8523"/>
            <a:ext cx="10515600" cy="1336431"/>
          </a:xfrm>
        </p:spPr>
        <p:txBody>
          <a:bodyPr>
            <a:normAutofit/>
          </a:bodyPr>
          <a:lstStyle/>
          <a:p>
            <a:r>
              <a:rPr lang="de-DE" sz="3200" b="1" dirty="0"/>
              <a:t>Sensorintegration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26AED70-5C38-3EA3-E36B-35C748C08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8354"/>
            <a:ext cx="10515600" cy="3228609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Implementierung präziser Sensoren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Zuverlässige Datenübertragung zwischen Flasche und App</a:t>
            </a:r>
          </a:p>
          <a:p>
            <a:pPr indent="0">
              <a:lnSpc>
                <a:spcPct val="107000"/>
              </a:lnSpc>
              <a:spcAft>
                <a:spcPts val="800"/>
              </a:spcAft>
              <a:buNone/>
            </a:pPr>
            <a:endParaRPr lang="de-DE" dirty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b="1" dirty="0"/>
              <a:t>Beispiel-Akzeptanzkriterien: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Sensoren führen genaue Wassermengenmessungen durch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Sichere und zuverlässige Datenübertragung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295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334BB1-AB5D-3238-EC4C-B2E8F9494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FF16A872-3428-921B-598A-A8C6E2C16C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0E80EDC-0636-51C8-8211-DC5160AD1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0" y="1195754"/>
            <a:ext cx="10515600" cy="1336431"/>
          </a:xfrm>
        </p:spPr>
        <p:txBody>
          <a:bodyPr>
            <a:normAutofit/>
          </a:bodyPr>
          <a:lstStyle/>
          <a:p>
            <a:r>
              <a:rPr lang="de-DE" sz="3200" b="1" dirty="0"/>
              <a:t>App-Entwicklung</a:t>
            </a:r>
            <a:br>
              <a:rPr lang="de-DE" sz="3200" b="1" dirty="0"/>
            </a:br>
            <a:endParaRPr lang="de-DE" sz="3200" b="1" dirty="0">
              <a:ln w="12700">
                <a:solidFill>
                  <a:schemeClr val="bg1"/>
                </a:solidFill>
              </a:ln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CA8CAE2-3655-A477-09F6-4D5F1424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0" y="3072423"/>
            <a:ext cx="10515600" cy="3245339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Verfügbarkeit auf iOS und Android</a:t>
            </a:r>
            <a:endParaRPr lang="de-DE" dirty="0">
              <a:cs typeface="Calibri" panose="020F0502020204030204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Benutzer können tägliche Trinkziele festlegen und anpassen</a:t>
            </a:r>
            <a:endParaRPr lang="de-DE" dirty="0">
              <a:cs typeface="Calibri"/>
            </a:endParaRPr>
          </a:p>
          <a:p>
            <a:pPr indent="0">
              <a:lnSpc>
                <a:spcPct val="107000"/>
              </a:lnSpc>
              <a:spcAft>
                <a:spcPts val="800"/>
              </a:spcAft>
              <a:buNone/>
            </a:pPr>
            <a:endParaRPr lang="de-DE" dirty="0">
              <a:cs typeface="Calibri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b="1" dirty="0"/>
              <a:t>Beispiel-Akzeptanzkriterien:</a:t>
            </a:r>
            <a:endParaRPr lang="de-DE" b="1" dirty="0">
              <a:cs typeface="Calibri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App ist auf iOS und Android Plattformen verfügbar</a:t>
            </a:r>
            <a:endParaRPr lang="de-DE" dirty="0">
              <a:cs typeface="Calibri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/>
              <a:t>Benutzer können personalisierte Trinkziele setzen und ändern</a:t>
            </a:r>
            <a:endParaRPr lang="de-DE" dirty="0">
              <a:cs typeface="Calibri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de-DE" sz="2400" dirty="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627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D9C8C8-A282-2D29-C6D9-9F6AF8CE8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8AED3DB4-BBE0-9834-EE8C-EF6FA0AA88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EC83BFB-8594-2843-41B9-186BB12F2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3000"/>
            <a:ext cx="10515600" cy="1336431"/>
          </a:xfrm>
        </p:spPr>
        <p:txBody>
          <a:bodyPr>
            <a:normAutofit/>
          </a:bodyPr>
          <a:lstStyle/>
          <a:p>
            <a:r>
              <a:rPr lang="de-DE" sz="3200" b="1" dirty="0"/>
              <a:t>Design und Produktion</a:t>
            </a:r>
            <a:endParaRPr lang="de-DE" sz="3200" b="1" dirty="0">
              <a:cs typeface="Calibri Light"/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A1447AE4-C58B-9BC6-C113-3990ABA15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692" y="3007941"/>
            <a:ext cx="10515600" cy="33215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de-DE" sz="2400" dirty="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Nachhaltiges und ästhetisches Flaschendesign</a:t>
            </a:r>
            <a:endParaRPr lang="de-DE" sz="2400" dirty="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Verwendung von lebensmittelechten und sicheren Materialien</a:t>
            </a:r>
            <a:endParaRPr lang="de-DE" sz="2400" dirty="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>
              <a:cs typeface="Calibri"/>
            </a:endParaRPr>
          </a:p>
          <a:p>
            <a:pPr marL="0" indent="0">
              <a:buNone/>
            </a:pPr>
            <a:r>
              <a:rPr lang="de-DE" sz="2400" b="1" dirty="0"/>
              <a:t>Beispiel-Akzeptanzkriterien:</a:t>
            </a:r>
            <a:endParaRPr lang="de-DE" sz="2400" b="1" dirty="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Flaschendesign ist umweltfreundlich und ansprechend</a:t>
            </a:r>
            <a:endParaRPr lang="de-DE" sz="2400" dirty="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Materialien erfüllen alle lebensmittelrechtlichen Vorschriften</a:t>
            </a:r>
            <a:endParaRPr lang="de-DE" sz="2400" dirty="0">
              <a:cs typeface="Calibri"/>
            </a:endParaRPr>
          </a:p>
          <a:p>
            <a:pPr marL="0" indent="0" algn="ctr">
              <a:buNone/>
            </a:pPr>
            <a:endParaRPr lang="de-DE" sz="2000" dirty="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de-DE" sz="2400" dirty="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87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50E961-3503-9FAD-155D-B9DB49FCF6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DF671D9A-D480-350D-847A-D21F37A8BA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7FD2F55-33E4-1B3E-9306-A4EE0E9C8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387"/>
            <a:ext cx="10515600" cy="1721921"/>
          </a:xfrm>
        </p:spPr>
        <p:txBody>
          <a:bodyPr>
            <a:normAutofit/>
          </a:bodyPr>
          <a:lstStyle/>
          <a:p>
            <a:r>
              <a:rPr lang="de-DE" sz="3200" b="1" dirty="0"/>
              <a:t>Marketingstrategie</a:t>
            </a:r>
            <a:endParaRPr lang="de-DE" sz="3200" b="1" dirty="0">
              <a:ln w="12700">
                <a:solidFill>
                  <a:schemeClr val="bg1"/>
                </a:solidFill>
              </a:ln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2E5F80ED-E0D1-5419-7748-2A73BC22F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3081"/>
            <a:ext cx="10515600" cy="388133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de-DE" sz="2400" dirty="0"/>
              <a:t>Betonung der gesundheitlichen Vorteile des Produkts</a:t>
            </a:r>
            <a:endParaRPr lang="de-DE" sz="2400" dirty="0">
              <a:cs typeface="Calibri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de-DE" sz="2400" dirty="0"/>
              <a:t>Nutzung von Sozialen Medien und Influencern für Verbreitung</a:t>
            </a:r>
            <a:endParaRPr lang="de-DE" sz="2400" dirty="0">
              <a:cs typeface="Calibri"/>
            </a:endParaRPr>
          </a:p>
          <a:p>
            <a:pPr indent="0">
              <a:lnSpc>
                <a:spcPct val="107000"/>
              </a:lnSpc>
              <a:spcAft>
                <a:spcPts val="800"/>
              </a:spcAft>
              <a:buNone/>
            </a:pPr>
            <a:endParaRPr lang="de-DE" sz="2400" dirty="0">
              <a:cs typeface="Calibri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2400" b="1" dirty="0"/>
              <a:t>Beispiel-Akzeptanzkriterien:</a:t>
            </a:r>
            <a:endParaRPr lang="de-DE" sz="2400" b="1" dirty="0">
              <a:cs typeface="Calibri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de-DE" sz="2400" dirty="0"/>
              <a:t>Marketingstrategie betont die gesundheitlichen Vorteile und Benutzerfreundlichkeit</a:t>
            </a:r>
            <a:endParaRPr lang="de-DE" sz="2400" dirty="0">
              <a:cs typeface="Calibri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de-DE" sz="2400" dirty="0"/>
              <a:t>Soziale Medien und Influencer tragen zur Verbreitung bei</a:t>
            </a:r>
            <a:endParaRPr lang="de-DE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6103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30DA99-21E5-F123-1DC7-60BC29C76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A06ACD51-2BC4-810D-C0A2-27D938BA42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Titel 9">
            <a:extLst>
              <a:ext uri="{FF2B5EF4-FFF2-40B4-BE49-F238E27FC236}">
                <a16:creationId xmlns:a16="http://schemas.microsoft.com/office/drawing/2014/main" id="{ADF0F721-53F5-F045-FA6B-073BC32B8750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9525">
            <a:noFill/>
          </a:ln>
        </p:spPr>
        <p:txBody>
          <a:bodyPr>
            <a:normAutofit/>
          </a:bodyPr>
          <a:lstStyle/>
          <a:p>
            <a:pPr algn="ctr"/>
            <a:r>
              <a:rPr lang="de-DE" sz="3200" b="1"/>
              <a:t>Wie Wichtig ist Wasser für uns?</a:t>
            </a:r>
            <a:endParaRPr lang="de-DE" sz="3200" b="1">
              <a:cs typeface="Calibri Light"/>
            </a:endParaRPr>
          </a:p>
        </p:txBody>
      </p:sp>
      <p:pic>
        <p:nvPicPr>
          <p:cNvPr id="26" name="Inhaltsplatzhalter 25">
            <a:extLst>
              <a:ext uri="{FF2B5EF4-FFF2-40B4-BE49-F238E27FC236}">
                <a16:creationId xmlns:a16="http://schemas.microsoft.com/office/drawing/2014/main" id="{5C515D16-1A90-F2D5-C4AC-C3EB2B9D806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alphaModFix amt="80000"/>
          </a:blip>
          <a:stretch/>
        </p:blipFill>
        <p:spPr>
          <a:xfrm>
            <a:off x="838200" y="2274094"/>
            <a:ext cx="5181600" cy="3454400"/>
          </a:xfrm>
          <a:prstGeom prst="rect">
            <a:avLst/>
          </a:prstGeom>
        </p:spPr>
      </p:pic>
      <p:sp>
        <p:nvSpPr>
          <p:cNvPr id="25" name="Textplatzhalter 24">
            <a:extLst>
              <a:ext uri="{FF2B5EF4-FFF2-40B4-BE49-F238E27FC236}">
                <a16:creationId xmlns:a16="http://schemas.microsoft.com/office/drawing/2014/main" id="{9F1499B3-EA2E-E1FD-DF40-5A619008A5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663482"/>
          </a:xfrm>
          <a:ln w="6350"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/>
              <a:t>Der menschliche Körper besteht zu etwa 60-70% aus Wasser.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/>
              <a:t>Ausreichende Wasseraufnahme ist für die Gesundheit und das Wohlbefinden unerlässlich.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/>
              <a:t>Es wird empfohlen, täglich etwa 2-3 Liter Wasser zu trinken, aber individuelle Bedürfnisse können variieren.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/>
              <a:t>Durch den Verzehr von wasserreichen Lebensmitteln kann ein Teil des täglichen Flüssigkeitsbedarfs gedeckt werden.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/>
              <a:t>Wasser spielt eine wichtige Rolle bei der Vorbeugung von Krankheiten und Gesundheitsproblemen.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32456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E6DB78-E615-5943-248F-7B2777A67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4DC00E8D-35F1-B487-8874-0D6C4F51E9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7F7E691-1D90-7C57-34C7-EF25A3E5B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142"/>
            <a:ext cx="10515600" cy="1336431"/>
          </a:xfrm>
        </p:spPr>
        <p:txBody>
          <a:bodyPr>
            <a:normAutofit/>
          </a:bodyPr>
          <a:lstStyle/>
          <a:p>
            <a:r>
              <a:rPr lang="de-DE" sz="3200" b="1" dirty="0"/>
              <a:t>Use Cases</a:t>
            </a:r>
            <a:br>
              <a:rPr lang="de-DE" sz="3200" b="1" dirty="0"/>
            </a:br>
            <a:endParaRPr lang="de-DE" sz="3200" b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6099C5A-3B0B-BDB5-505C-D74F5B92E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0573"/>
            <a:ext cx="10515600" cy="5096427"/>
          </a:xfrm>
        </p:spPr>
        <p:txBody>
          <a:bodyPr>
            <a:normAutofit fontScale="77500" lnSpcReduction="200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de-DE" dirty="0"/>
              <a:t>Trinkverhalten überwachen: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de-DE" dirty="0"/>
              <a:t>Szenario: Der Benutzer füllt die Flasche, und der Sensor erfasst automatisch die Menge.</a:t>
            </a:r>
          </a:p>
          <a:p>
            <a:pPr marL="457200" lvl="1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de-DE" dirty="0"/>
              <a:t>Die App zeigt den aktuellen Wasserkonsum an.</a:t>
            </a:r>
          </a:p>
          <a:p>
            <a:pPr marL="685800" indent="0">
              <a:lnSpc>
                <a:spcPct val="107000"/>
              </a:lnSpc>
              <a:spcAft>
                <a:spcPts val="800"/>
              </a:spcAft>
              <a:buNone/>
            </a:pPr>
            <a:endParaRPr lang="de-DE" dirty="0"/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2"/>
              <a:tabLst>
                <a:tab pos="457200" algn="l"/>
              </a:tabLst>
            </a:pPr>
            <a:r>
              <a:rPr lang="de-DE" dirty="0"/>
              <a:t>Benachrichtigungen erhalten: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de-DE" dirty="0"/>
              <a:t>Szenario: Die App sendet dem Benutzer eine Benachrichtigung, </a:t>
            </a:r>
          </a:p>
          <a:p>
            <a:pPr marL="457200" lvl="1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de-DE" dirty="0"/>
              <a:t>wenn er sein tägliches Trinkziel nicht erreicht hat.</a:t>
            </a:r>
          </a:p>
          <a:p>
            <a:pPr marL="685800" indent="0">
              <a:lnSpc>
                <a:spcPct val="107000"/>
              </a:lnSpc>
              <a:spcAft>
                <a:spcPts val="800"/>
              </a:spcAft>
              <a:buNone/>
            </a:pPr>
            <a:endParaRPr lang="de-DE" dirty="0"/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3"/>
              <a:tabLst>
                <a:tab pos="457200" algn="l"/>
              </a:tabLst>
            </a:pPr>
            <a:r>
              <a:rPr lang="de-DE" dirty="0"/>
              <a:t>Fortschrittsverfolgung: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de-DE" dirty="0"/>
              <a:t>Szenario: Die App zeigt wöchentliche Fortschrittsdiagramme und </a:t>
            </a:r>
          </a:p>
          <a:p>
            <a:pPr marL="457200" lvl="1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de-DE" dirty="0"/>
              <a:t>Trends im Trinkverhalten des Benutzers an.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de-DE" sz="2400" dirty="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368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A4E46B-4C4D-5C49-3080-32DE71590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8DD705CD-FC23-A7B8-84DC-2BBBB6082D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037FE17-0913-9DB5-9119-5141E1B15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-110757"/>
            <a:ext cx="10515600" cy="1336431"/>
          </a:xfrm>
        </p:spPr>
        <p:txBody>
          <a:bodyPr>
            <a:normAutofit/>
          </a:bodyPr>
          <a:lstStyle/>
          <a:p>
            <a:r>
              <a:rPr lang="de-DE" sz="3200" b="1" dirty="0"/>
              <a:t>User Stories</a:t>
            </a:r>
            <a:br>
              <a:rPr lang="de-D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de-DE" sz="3200" b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6A32142A-F73E-E6D0-7A0B-832F46904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59375"/>
            <a:ext cx="10515600" cy="576451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de-DE" sz="1800" b="1" dirty="0"/>
              <a:t>Als Benutzer möchte ich, dass die Smart-Wasserflasche meinen täglichen Wasserkonsum genau misst.</a:t>
            </a:r>
            <a:endParaRPr lang="de-DE" sz="1800" b="1" dirty="0">
              <a:cs typeface="Calibri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de-DE" sz="1800" dirty="0"/>
              <a:t>Akzeptanzkriterien: Die gemessene Wassermenge entspricht genau </a:t>
            </a:r>
            <a:endParaRPr lang="de-DE" sz="1800" dirty="0">
              <a:cs typeface="Calibri"/>
            </a:endParaRPr>
          </a:p>
          <a:p>
            <a:pPr marL="457200" lvl="1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de-DE" sz="1800" dirty="0"/>
              <a:t>der tatsächlich getrunkenen Menge.</a:t>
            </a:r>
            <a:endParaRPr lang="de-DE" sz="1800" dirty="0">
              <a:cs typeface="Calibri"/>
            </a:endParaRPr>
          </a:p>
          <a:p>
            <a:pPr marL="685800" indent="0">
              <a:lnSpc>
                <a:spcPct val="107000"/>
              </a:lnSpc>
              <a:spcAft>
                <a:spcPts val="800"/>
              </a:spcAft>
              <a:buNone/>
            </a:pPr>
            <a:endParaRPr lang="de-DE" sz="1800" dirty="0">
              <a:cs typeface="Calibri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2"/>
              <a:tabLst>
                <a:tab pos="457200" algn="l"/>
              </a:tabLst>
            </a:pPr>
            <a:r>
              <a:rPr lang="de-DE" sz="1800" b="1" dirty="0"/>
              <a:t>Als Benutzer möchte ich Benachrichtigungen erhalten, wenn ich meine tägliche Trinkmenge nicht erreicht</a:t>
            </a:r>
            <a:r>
              <a:rPr lang="de-DE" sz="1800" dirty="0"/>
              <a:t> habe.</a:t>
            </a:r>
            <a:endParaRPr lang="de-DE" sz="1800" dirty="0">
              <a:cs typeface="Calibri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de-DE" sz="1800" dirty="0"/>
              <a:t>Akzeptanzkriterien: Die Benachrichtigungen werden basierend auf </a:t>
            </a:r>
            <a:endParaRPr lang="de-DE" sz="1800" dirty="0">
              <a:cs typeface="Calibri"/>
            </a:endParaRPr>
          </a:p>
          <a:p>
            <a:pPr marL="457200" lvl="1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de-DE" sz="1800" dirty="0"/>
              <a:t>den individuellen Trinkzielen des Benutzers ausgelöst.</a:t>
            </a:r>
            <a:endParaRPr lang="de-DE" sz="1800" dirty="0">
              <a:cs typeface="Calibri"/>
            </a:endParaRPr>
          </a:p>
          <a:p>
            <a:pPr marL="685800" indent="0">
              <a:lnSpc>
                <a:spcPct val="107000"/>
              </a:lnSpc>
              <a:spcAft>
                <a:spcPts val="800"/>
              </a:spcAft>
              <a:buNone/>
            </a:pPr>
            <a:endParaRPr lang="de-DE" sz="1800" dirty="0">
              <a:cs typeface="Calibri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3"/>
              <a:tabLst>
                <a:tab pos="457200" algn="l"/>
              </a:tabLst>
            </a:pPr>
            <a:r>
              <a:rPr lang="de-DE" sz="1800" b="1" dirty="0"/>
              <a:t>Als Benutzer möchte ich eine App haben, die mir visuell meinen Trinkfortschritt zeigt.</a:t>
            </a:r>
            <a:endParaRPr lang="de-DE" sz="1800" b="1" dirty="0">
              <a:cs typeface="Calibri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de-DE" sz="1800" dirty="0"/>
              <a:t>Akzeptanzkriterien: Die App bietet Diagramme und Statistiken, </a:t>
            </a:r>
            <a:endParaRPr lang="de-DE" sz="1800" dirty="0">
              <a:cs typeface="Calibri"/>
            </a:endParaRPr>
          </a:p>
          <a:p>
            <a:pPr marL="457200" lvl="1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de-DE" sz="1800" dirty="0"/>
              <a:t>die den Trinkfortschritt über verschiedene Zeiträume anzeigen.</a:t>
            </a:r>
            <a:endParaRPr lang="de-DE" sz="1800" dirty="0">
              <a:cs typeface="Calibri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de-DE" sz="2400" dirty="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246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0BB02E-9B6A-08B1-80A3-9D94CF349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4DF476D1-A08A-EA02-0F8F-7730758A47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47D7BC0-F760-5724-77CB-ED4A5F75B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0" y="398835"/>
            <a:ext cx="11163816" cy="1595335"/>
          </a:xfrm>
        </p:spPr>
        <p:txBody>
          <a:bodyPr>
            <a:normAutofit/>
          </a:bodyPr>
          <a:lstStyle/>
          <a:p>
            <a:r>
              <a:rPr lang="de-DE" sz="32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MoSCoW</a:t>
            </a:r>
            <a:r>
              <a:rPr lang="de-DE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Priorisierung gesammelte Kriterien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2A1035DD-2E14-8901-7DB4-FEB6FD39A7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7167"/>
            <a:ext cx="6030319" cy="4790068"/>
          </a:xfrm>
        </p:spPr>
        <p:txBody>
          <a:bodyPr vert="horz" lIns="91440" tIns="45720" rIns="91440" bIns="45720" rtlCol="0" anchor="t">
            <a:normAutofit fontScale="2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9600" dirty="0">
                <a:latin typeface="Söhne"/>
              </a:rPr>
              <a:t>hochwertige, lebensmittelechte Materialien zur Herstellung verwenden</a:t>
            </a:r>
            <a:endParaRPr lang="de-DE" sz="9600" dirty="0">
              <a:latin typeface="Söhne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9600" dirty="0">
                <a:latin typeface="Söhne"/>
              </a:rPr>
              <a:t>ein ansprechendes Design</a:t>
            </a:r>
            <a:endParaRPr lang="de-DE" sz="9600" dirty="0">
              <a:latin typeface="Söhne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9600" dirty="0">
                <a:latin typeface="Söhne"/>
              </a:rPr>
              <a:t>Sensoren, die den Wasserkonsum messen</a:t>
            </a:r>
            <a:endParaRPr lang="de-DE" sz="9600" dirty="0">
              <a:latin typeface="Söhne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9600" dirty="0">
                <a:latin typeface="Söhne"/>
              </a:rPr>
              <a:t>Sensoren, die die Wassertemperatur messen</a:t>
            </a:r>
            <a:endParaRPr lang="de-DE" sz="9600" dirty="0">
              <a:latin typeface="Söhne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9600" dirty="0">
                <a:latin typeface="Söhne"/>
              </a:rPr>
              <a:t>Konnektivität zu Android-Smartphones</a:t>
            </a:r>
            <a:endParaRPr lang="de-DE" sz="9600" dirty="0">
              <a:latin typeface="Söhne"/>
              <a:cs typeface="Calibri"/>
            </a:endParaRPr>
          </a:p>
          <a:p>
            <a:pPr marL="342900" indent="-342900"/>
            <a:r>
              <a:rPr lang="de-DE" sz="9600" dirty="0">
                <a:latin typeface="Söhne"/>
              </a:rPr>
              <a:t>Konnektivität zu iOS-Smartphones</a:t>
            </a:r>
            <a:endParaRPr lang="de-DE" sz="9600" dirty="0">
              <a:latin typeface="Söhne"/>
              <a:cs typeface="Calibri"/>
            </a:endParaRPr>
          </a:p>
          <a:p>
            <a:pPr marL="342900" indent="-342900"/>
            <a:r>
              <a:rPr lang="de-DE" sz="9600" dirty="0">
                <a:latin typeface="Söhne"/>
              </a:rPr>
              <a:t>Sprach-bot zur Erinnerung Wasser zu trinken (z.B. Alexa)</a:t>
            </a:r>
            <a:endParaRPr lang="de-DE" sz="9600" dirty="0">
              <a:latin typeface="Söhne"/>
              <a:cs typeface="Calibri"/>
            </a:endParaRPr>
          </a:p>
          <a:p>
            <a:pPr marL="342900" indent="-342900"/>
            <a:r>
              <a:rPr lang="de-DE" sz="9600" dirty="0">
                <a:latin typeface="Söhne"/>
              </a:rPr>
              <a:t>Wasserfilter integriert</a:t>
            </a:r>
            <a:endParaRPr lang="de-DE" sz="9600" dirty="0">
              <a:latin typeface="Söhne"/>
              <a:cs typeface="Calibri"/>
            </a:endParaRPr>
          </a:p>
          <a:p>
            <a:pPr marL="342900" indent="-342900"/>
            <a:r>
              <a:rPr lang="de-DE" sz="9600" dirty="0">
                <a:latin typeface="Söhne"/>
              </a:rPr>
              <a:t>chemischen Analyse des verwendeten Wassers</a:t>
            </a:r>
            <a:endParaRPr lang="de-DE" sz="9600" dirty="0">
              <a:latin typeface="Söhne"/>
              <a:cs typeface="Calibri"/>
            </a:endParaRPr>
          </a:p>
          <a:p>
            <a:pPr marL="342900" indent="-342900"/>
            <a:endParaRPr lang="de-DE" sz="1400" dirty="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de-DE" sz="2400" dirty="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de-DE" sz="2400" dirty="0">
                <a:latin typeface="Söhne"/>
                <a:ea typeface="Calibri"/>
                <a:cs typeface="Times New Roman"/>
              </a:rPr>
              <a:t>-</a:t>
            </a:r>
            <a:endParaRPr lang="de-DE" sz="2400" dirty="0">
              <a:effectLst/>
              <a:latin typeface="Söhne"/>
              <a:ea typeface="Calibri"/>
              <a:cs typeface="Times New Roman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B322876-0F71-9F73-6B99-BAC31502778B}"/>
              </a:ext>
            </a:extLst>
          </p:cNvPr>
          <p:cNvSpPr txBox="1"/>
          <p:nvPr/>
        </p:nvSpPr>
        <p:spPr>
          <a:xfrm>
            <a:off x="6868520" y="1809346"/>
            <a:ext cx="4785216" cy="437042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öhne"/>
              </a:rPr>
              <a:t>lange Akkulaufzeit</a:t>
            </a:r>
            <a:endParaRPr lang="de-DE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öhne"/>
              </a:rPr>
              <a:t>wireless</a:t>
            </a:r>
            <a:r>
              <a:rPr lang="de-DE" sz="2400" dirty="0">
                <a:solidFill>
                  <a:prstClr val="white"/>
                </a:solidFill>
                <a:latin typeface="Söhne"/>
              </a:rPr>
              <a:t> </a:t>
            </a:r>
            <a:r>
              <a:rPr lang="de-DE" sz="2400" dirty="0" err="1">
                <a:solidFill>
                  <a:prstClr val="white"/>
                </a:solidFill>
                <a:latin typeface="Söhne"/>
              </a:rPr>
              <a:t>charging</a:t>
            </a:r>
            <a:endParaRPr lang="de-DE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öhne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öhne"/>
              </a:rPr>
              <a:t>Anbindung an andere Fitness Apps</a:t>
            </a:r>
            <a:endParaRPr lang="de-DE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öhne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öhne"/>
              </a:rPr>
              <a:t>Soziale Interaktionen (Vergleich mit Freunden)</a:t>
            </a:r>
            <a:endParaRPr lang="de-DE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öhne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öhne"/>
              </a:rPr>
              <a:t>umweltfreundliches Material</a:t>
            </a:r>
            <a:endParaRPr lang="de-DE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öhne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öhne"/>
              </a:rPr>
              <a:t>CO2 arme Herstellung</a:t>
            </a:r>
            <a:endParaRPr lang="de-DE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öhne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öhne"/>
              </a:rPr>
              <a:t>Fairtrade</a:t>
            </a:r>
            <a:endParaRPr lang="de-DE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öhne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öhne"/>
              </a:rPr>
              <a:t>anpassbare Ziele für Trinkverhalten</a:t>
            </a:r>
            <a:endParaRPr lang="de-DE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sz="2400" dirty="0">
                <a:solidFill>
                  <a:prstClr val="white"/>
                </a:solidFill>
                <a:latin typeface="Söhne"/>
                <a:ea typeface="+mn-lt"/>
                <a:cs typeface="+mn-lt"/>
              </a:rPr>
              <a:t>geplante Obsoleszenz</a:t>
            </a:r>
            <a:endParaRPr lang="de-DE" sz="2400" dirty="0">
              <a:solidFill>
                <a:prstClr val="white"/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de-DE" sz="1400" dirty="0">
              <a:solidFill>
                <a:prstClr val="white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446145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38A94D-D4ED-7DCD-94AD-768A30EF2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2839407D-74A6-57A4-FF2E-83BC24C38B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9BF467-75BE-70DC-B34C-68FB1CE21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0" y="681037"/>
            <a:ext cx="10515600" cy="1951129"/>
          </a:xfrm>
        </p:spPr>
        <p:txBody>
          <a:bodyPr>
            <a:normAutofit/>
          </a:bodyPr>
          <a:lstStyle/>
          <a:p>
            <a:pPr algn="ctr"/>
            <a:r>
              <a:rPr lang="de-DE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MUST HAVE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6FB9BA8F-5CC0-66EE-705E-F4BDAA290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8999"/>
            <a:ext cx="10515600" cy="2747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/>
            <a:r>
              <a:rPr lang="de-DE" sz="2400">
                <a:effectLst/>
                <a:latin typeface="Söhne"/>
                <a:ea typeface="Calibri" panose="020F0502020204030204" pitchFamily="34" charset="0"/>
                <a:cs typeface="Times New Roman"/>
              </a:rPr>
              <a:t>hochwertige, lebensmittelechte Materialien zur Herstellung verwenden</a:t>
            </a:r>
          </a:p>
          <a:p>
            <a:pPr marL="342900" indent="-342900"/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Sensoren, die den Wasserkonsum messen</a:t>
            </a:r>
          </a:p>
          <a:p>
            <a:pPr marL="342900" indent="-342900"/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Konnektivität zu Android-Smartphones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ctr"/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Grafik 4" descr="Ein Bild, das Text, Schrift, Grafiken, Logo enthält.">
            <a:extLst>
              <a:ext uri="{FF2B5EF4-FFF2-40B4-BE49-F238E27FC236}">
                <a16:creationId xmlns:a16="http://schemas.microsoft.com/office/drawing/2014/main" id="{480C18B6-88BE-04EB-AC4A-8A93C4324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918" y="0"/>
            <a:ext cx="4082143" cy="368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167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FC1D2D-76D7-6B74-13E1-D64CC4A51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B9DCD13A-7036-9192-0C38-27EABC471A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E6B42E9-A9A1-DD09-68A3-09CA33B0E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0" y="681037"/>
            <a:ext cx="10515600" cy="1336431"/>
          </a:xfrm>
        </p:spPr>
        <p:txBody>
          <a:bodyPr>
            <a:normAutofit/>
          </a:bodyPr>
          <a:lstStyle/>
          <a:p>
            <a:r>
              <a:rPr lang="de-DE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SHOULD HAVE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230D7D6-ABE1-DE50-70E1-E8C102BBF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98505"/>
            <a:ext cx="10515600" cy="34784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/>
            <a:r>
              <a:rPr lang="de-DE" sz="2400">
                <a:latin typeface="Söhne"/>
                <a:ea typeface="Calibri"/>
                <a:cs typeface="Times New Roman"/>
              </a:rPr>
              <a:t>ein ansprechendes Design</a:t>
            </a:r>
          </a:p>
          <a:p>
            <a:pPr marL="342900" indent="-342900"/>
            <a:r>
              <a:rPr lang="de-DE" sz="2400">
                <a:latin typeface="Söhne"/>
                <a:ea typeface="Calibri"/>
                <a:cs typeface="Times New Roman"/>
              </a:rPr>
              <a:t>Konnektivität zu iOS-Smartphones</a:t>
            </a:r>
            <a:endParaRPr lang="de-DE" sz="2400">
              <a:latin typeface="Söhne"/>
              <a:ea typeface="Calibri" panose="020F0502020204030204" pitchFamily="34" charset="0"/>
              <a:cs typeface="Times New Roman"/>
            </a:endParaRPr>
          </a:p>
          <a:p>
            <a:pPr marL="342900" indent="-342900"/>
            <a:r>
              <a:rPr lang="de-DE" sz="2400">
                <a:latin typeface="Söhne"/>
                <a:ea typeface="Calibri"/>
                <a:cs typeface="Times New Roman"/>
              </a:rPr>
              <a:t>lange Akkulaufzeit</a:t>
            </a:r>
            <a:endParaRPr lang="de-DE" sz="2400">
              <a:effectLst/>
              <a:latin typeface="Söhne"/>
              <a:ea typeface="Calibri"/>
              <a:cs typeface="Times New Roman" panose="02020603050405020304" pitchFamily="18" charset="0"/>
            </a:endParaRPr>
          </a:p>
          <a:p>
            <a:pPr marL="342900" indent="-342900"/>
            <a:r>
              <a:rPr lang="de-DE" sz="2400">
                <a:latin typeface="Söhne"/>
                <a:ea typeface="+mn-lt"/>
                <a:cs typeface="Times New Roman"/>
              </a:rPr>
              <a:t>umweltfreundliches Material</a:t>
            </a:r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  anpassbare Ziele für Trinkverhalten</a:t>
            </a:r>
            <a:endParaRPr lang="de-DE" sz="2400">
              <a:solidFill>
                <a:srgbClr val="FFFFFF"/>
              </a:solidFill>
              <a:latin typeface="Söhne"/>
              <a:ea typeface="Calibri" panose="020F0502020204030204" pitchFamily="34" charset="0"/>
              <a:cs typeface="Times New Roman"/>
            </a:endParaRPr>
          </a:p>
          <a:p>
            <a:r>
              <a:rPr lang="de-DE" sz="2400">
                <a:latin typeface="Söhne"/>
                <a:ea typeface="+mn-lt"/>
                <a:cs typeface="Times New Roman"/>
              </a:rPr>
              <a:t>  Fairtrade</a:t>
            </a:r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/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/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Grafik 3" descr="You Should Do That GIF by Patriot Act">
            <a:extLst>
              <a:ext uri="{FF2B5EF4-FFF2-40B4-BE49-F238E27FC236}">
                <a16:creationId xmlns:a16="http://schemas.microsoft.com/office/drawing/2014/main" id="{B59365B5-69BD-D6EB-A823-2ED120924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6724" y="2696135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4367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C6ED0F-FA48-A275-56D9-33F298856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FA46A257-5825-11C4-B5A5-B56E8FDFEF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7F7CE50-6FD8-11B3-B593-3226C177D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0" y="681037"/>
            <a:ext cx="10515600" cy="1336431"/>
          </a:xfrm>
        </p:spPr>
        <p:txBody>
          <a:bodyPr>
            <a:normAutofit/>
          </a:bodyPr>
          <a:lstStyle/>
          <a:p>
            <a:r>
              <a:rPr lang="de-DE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COULD HAVE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45DB525-F5DA-195F-9BB7-0A5A2FB3E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98505"/>
            <a:ext cx="10515600" cy="34784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/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Sensoren, die die Wassertemperatur messen</a:t>
            </a:r>
          </a:p>
          <a:p>
            <a:pPr marL="342900" indent="-342900"/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Wasserfilter integriert</a:t>
            </a:r>
          </a:p>
          <a:p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  </a:t>
            </a:r>
            <a:r>
              <a:rPr lang="de-DE" sz="2400" err="1">
                <a:latin typeface="Söhne"/>
                <a:ea typeface="Calibri" panose="020F0502020204030204" pitchFamily="34" charset="0"/>
                <a:cs typeface="Times New Roman"/>
              </a:rPr>
              <a:t>wireless</a:t>
            </a:r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 </a:t>
            </a:r>
            <a:r>
              <a:rPr lang="de-DE" sz="2400" err="1">
                <a:latin typeface="Söhne"/>
                <a:ea typeface="Calibri" panose="020F0502020204030204" pitchFamily="34" charset="0"/>
                <a:cs typeface="Times New Roman"/>
              </a:rPr>
              <a:t>Charging</a:t>
            </a:r>
            <a:endParaRPr lang="de-DE" sz="2400" err="1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  Anbindung an andere Fitness Apps</a:t>
            </a:r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  Soziale Interaktionen (Vergleich mit Freunden)</a:t>
            </a:r>
            <a:endParaRPr lang="de-DE" sz="2400">
              <a:solidFill>
                <a:srgbClr val="FFFFFF"/>
              </a:solidFill>
              <a:latin typeface="Söhne"/>
              <a:ea typeface="Calibri" panose="020F0502020204030204" pitchFamily="34" charset="0"/>
              <a:cs typeface="Times New Roman"/>
            </a:endParaRPr>
          </a:p>
          <a:p>
            <a:r>
              <a:rPr lang="de-DE" sz="2400">
                <a:latin typeface="Söhne"/>
                <a:ea typeface="+mn-lt"/>
                <a:cs typeface="Times New Roman"/>
              </a:rPr>
              <a:t>  CO2 arme Herstellung</a:t>
            </a:r>
            <a:endParaRPr lang="de-DE" sz="240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/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ctr"/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ctr"/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Grafik 3" descr="You Could Do That Neil Degrasse Tyson GIF by StarTalk Radio with Neil deGrasse Tyson">
            <a:extLst>
              <a:ext uri="{FF2B5EF4-FFF2-40B4-BE49-F238E27FC236}">
                <a16:creationId xmlns:a16="http://schemas.microsoft.com/office/drawing/2014/main" id="{E15E8900-ABEB-BBE6-0975-40A1309E7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7829" y="3309412"/>
            <a:ext cx="3145970" cy="224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67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DD7C04-8D65-F460-6BEF-8A308F7D6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064F922C-6823-61CC-620D-DC64077283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64569A7-9F9A-BE89-61A5-6986BE52A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0" y="681037"/>
            <a:ext cx="10515600" cy="1336431"/>
          </a:xfrm>
        </p:spPr>
        <p:txBody>
          <a:bodyPr>
            <a:normAutofit/>
          </a:bodyPr>
          <a:lstStyle/>
          <a:p>
            <a:r>
              <a:rPr lang="de-DE" sz="3200" b="1" dirty="0">
                <a:latin typeface="Calibri Light"/>
                <a:ea typeface="Calibri Light" panose="020F0302020204030204" pitchFamily="34" charset="0"/>
                <a:cs typeface="Calibri Light"/>
              </a:rPr>
              <a:t>WON'T HAVE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63C84B89-C3F1-CB75-476D-C7FF88222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98505"/>
            <a:ext cx="10515600" cy="34784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/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Sprach-bot zur Erinnerung Wasser zu trinken (</a:t>
            </a:r>
            <a:r>
              <a:rPr lang="de-DE" sz="2400" err="1">
                <a:latin typeface="Söhne"/>
                <a:ea typeface="Calibri" panose="020F0502020204030204" pitchFamily="34" charset="0"/>
                <a:cs typeface="Times New Roman"/>
              </a:rPr>
              <a:t>z.B</a:t>
            </a:r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 Alexa)</a:t>
            </a:r>
          </a:p>
          <a:p>
            <a:pPr marL="342900" indent="-342900"/>
            <a:r>
              <a:rPr lang="de-DE" sz="2400">
                <a:latin typeface="Söhne"/>
                <a:ea typeface="Calibri" panose="020F0502020204030204" pitchFamily="34" charset="0"/>
                <a:cs typeface="Times New Roman"/>
              </a:rPr>
              <a:t>chemischen Analyse des verwendeten Wassers</a:t>
            </a:r>
          </a:p>
          <a:p>
            <a:r>
              <a:rPr lang="de-DE" sz="2400">
                <a:latin typeface="Söhne"/>
                <a:ea typeface="+mn-lt"/>
                <a:cs typeface="Times New Roman"/>
              </a:rPr>
              <a:t>  geplante Obsoleszenz</a:t>
            </a:r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/>
            <a:endParaRPr lang="de-DE" sz="2400"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ctr"/>
            <a:endParaRPr lang="de-DE" sz="2400"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Grafik 4" descr="No I Wont Pop Tv GIF by Schitt's Creek">
            <a:extLst>
              <a:ext uri="{FF2B5EF4-FFF2-40B4-BE49-F238E27FC236}">
                <a16:creationId xmlns:a16="http://schemas.microsoft.com/office/drawing/2014/main" id="{E0A79F5D-9B67-5178-F8F5-317644B31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4632" y="2695015"/>
            <a:ext cx="2532529" cy="253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50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689247-96E2-1021-3D0B-3E71E2356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CFA41466-3B88-140B-5DA0-FCD9B942B5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8647" r="22043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F4E6F2F-FEB4-6965-0045-29725E73F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5811838"/>
          </a:xfrm>
        </p:spPr>
        <p:txBody>
          <a:bodyPr>
            <a:normAutofit/>
          </a:bodyPr>
          <a:lstStyle/>
          <a:p>
            <a:r>
              <a:rPr lang="de-DE" sz="2800" b="1" dirty="0">
                <a:solidFill>
                  <a:srgbClr val="FFFFFF"/>
                </a:solidFill>
                <a:latin typeface="Calibri Light"/>
                <a:ea typeface="Calibri Light" panose="020F0302020204030204" pitchFamily="34" charset="0"/>
                <a:cs typeface="Calibri Light"/>
              </a:rPr>
              <a:t>Vielen Dank für die Aufmerksamkeit</a:t>
            </a:r>
            <a:br>
              <a:rPr lang="de-DE" sz="2800" b="1" dirty="0">
                <a:solidFill>
                  <a:srgbClr val="FFFFFF"/>
                </a:solidFill>
                <a:latin typeface="Calibri Light"/>
                <a:ea typeface="Calibri Light" panose="020F0302020204030204" pitchFamily="34" charset="0"/>
                <a:cs typeface="Calibri Light"/>
              </a:rPr>
            </a:br>
            <a:br>
              <a:rPr lang="de-DE" sz="2800" b="1" dirty="0">
                <a:solidFill>
                  <a:srgbClr val="FFFFFF"/>
                </a:solidFill>
                <a:latin typeface="Calibri Light"/>
                <a:ea typeface="Calibri Light" panose="020F0302020204030204" pitchFamily="34" charset="0"/>
                <a:cs typeface="Calibri Light"/>
              </a:rPr>
            </a:br>
            <a:r>
              <a:rPr lang="de-DE" sz="2800" b="1" dirty="0">
                <a:solidFill>
                  <a:srgbClr val="FFFFFF"/>
                </a:solidFill>
                <a:latin typeface="Calibri Light"/>
                <a:ea typeface="Calibri Light" panose="020F0302020204030204" pitchFamily="34" charset="0"/>
                <a:cs typeface="Calibri Light"/>
              </a:rPr>
              <a:t>                                         </a:t>
            </a:r>
            <a:br>
              <a:rPr lang="de-DE" sz="2800" b="1" dirty="0">
                <a:solidFill>
                  <a:srgbClr val="FFFFFF"/>
                </a:solidFill>
                <a:latin typeface="Calibri Light"/>
                <a:ea typeface="Calibri Light" panose="020F0302020204030204" pitchFamily="34" charset="0"/>
                <a:cs typeface="Calibri Light"/>
              </a:rPr>
            </a:br>
            <a:r>
              <a:rPr lang="de-DE" sz="2800" b="1" dirty="0">
                <a:solidFill>
                  <a:srgbClr val="FFFFFF"/>
                </a:solidFill>
                <a:latin typeface="Calibri Light"/>
                <a:ea typeface="Calibri Light" panose="020F0302020204030204" pitchFamily="34" charset="0"/>
                <a:cs typeface="Calibri Light"/>
              </a:rPr>
              <a:t>   Bleiben Sie gesund und hydriert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AA2EBC6-3D91-9FC0-27D1-92D259ACD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785"/>
            <a:ext cx="4619621" cy="395717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/>
            <a:endParaRPr lang="de-DE" sz="2000" dirty="0">
              <a:solidFill>
                <a:srgbClr val="FFFFFF"/>
              </a:solidFill>
              <a:effectLst/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/>
            <a:endParaRPr lang="de-DE" sz="2000" dirty="0">
              <a:solidFill>
                <a:srgbClr val="FFFFFF"/>
              </a:solidFill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/>
            <a:endParaRPr lang="de-DE" sz="2000" dirty="0">
              <a:solidFill>
                <a:srgbClr val="FFFFFF"/>
              </a:solidFill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/>
            <a:endParaRPr lang="de-DE" sz="2000" dirty="0">
              <a:solidFill>
                <a:srgbClr val="FFFFFF"/>
              </a:solidFill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/>
            <a:endParaRPr lang="de-DE" sz="2000" dirty="0">
              <a:solidFill>
                <a:srgbClr val="FFFFFF"/>
              </a:solidFill>
              <a:latin typeface="Söhne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0E1C174-DED9-1989-09A6-F7B6BE65E9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48" r="22144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2072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ABECB7-93F6-9E15-7B47-FEC28B8B9A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E59FF31A-A3C0-AE43-B5BF-D34B9BFFB7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Titel 9">
            <a:extLst>
              <a:ext uri="{FF2B5EF4-FFF2-40B4-BE49-F238E27FC236}">
                <a16:creationId xmlns:a16="http://schemas.microsoft.com/office/drawing/2014/main" id="{BC36C489-138D-C82F-37B3-395DCA12A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3200" b="1"/>
              <a:t>Die Intelligente Wasserflasche wird Ihnen helfen den Wasserverbrauch im Blick zu behalten</a:t>
            </a:r>
            <a:endParaRPr lang="de-DE" sz="3200" b="1">
              <a:cs typeface="Calibri Light"/>
            </a:endParaRP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FE48070-EB43-111A-E885-B171F5FE2A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00"/>
              <a:t>Die intelligente Wasserflasche ist mit Sensoren ausgestattet, die den Wasserstand in Echtzeit erfassen. Benutzer können den Fortschritt ihres Wasserkonsums direkt auf dem integrierten Display oder in der begleitenden Smartphone-App verfolgen.</a:t>
            </a:r>
            <a:endParaRPr lang="de-DE" sz="22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00"/>
              <a:t>Die intelligente Wasserflasche ist nahtlos mit einer benutzerfreundlichen Smartphone-App verbunden. Benutzer können ihre persönlichen Hydratationsziele festlegen, Erinnerungen einrichten und detaillierte Statistiken über ihren Wasserverbrauch anzeigen.</a:t>
            </a:r>
            <a:endParaRPr lang="de-DE" sz="2200">
              <a:cs typeface="Calibri"/>
            </a:endParaRPr>
          </a:p>
          <a:p>
            <a:endParaRPr lang="de-DE" dirty="0"/>
          </a:p>
        </p:txBody>
      </p:sp>
      <p:pic>
        <p:nvPicPr>
          <p:cNvPr id="18" name="Inhaltsplatzhalter 17" descr="Ein Bild, das Screenshot, Wasser, Electric Blue (Farbe), Blau enthält.&#10;&#10;Automatisch generierte Beschreibung">
            <a:extLst>
              <a:ext uri="{FF2B5EF4-FFF2-40B4-BE49-F238E27FC236}">
                <a16:creationId xmlns:a16="http://schemas.microsoft.com/office/drawing/2014/main" id="{EBDFFF94-F8EF-2BAA-9FCB-CF066F6819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alphaModFix amt="87000"/>
          </a:blip>
          <a:stretch/>
        </p:blipFill>
        <p:spPr>
          <a:xfrm>
            <a:off x="6510216" y="1855916"/>
            <a:ext cx="4235938" cy="1841866"/>
          </a:xfrm>
          <a:prstGeom prst="rect">
            <a:avLst/>
          </a:prstGeom>
        </p:spPr>
      </p:pic>
      <p:pic>
        <p:nvPicPr>
          <p:cNvPr id="19" name="Grafik 18" descr="Ein Bild, das Text, Screenshot enthält.&#10;&#10;Automatisch generierte Beschreibung">
            <a:extLst>
              <a:ext uri="{FF2B5EF4-FFF2-40B4-BE49-F238E27FC236}">
                <a16:creationId xmlns:a16="http://schemas.microsoft.com/office/drawing/2014/main" id="{692BCE78-383D-D348-835B-F8CA757471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8000"/>
          </a:blip>
          <a:srcRect t="28989" b="14103"/>
          <a:stretch/>
        </p:blipFill>
        <p:spPr>
          <a:xfrm>
            <a:off x="7485698" y="3792672"/>
            <a:ext cx="2417836" cy="231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2553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4AA1E4-B71E-FADE-B56C-AC91C4FB2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7AEC4FB8-AB73-E97D-A5F5-642E65B735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Titel 9">
            <a:extLst>
              <a:ext uri="{FF2B5EF4-FFF2-40B4-BE49-F238E27FC236}">
                <a16:creationId xmlns:a16="http://schemas.microsoft.com/office/drawing/2014/main" id="{F3971D14-F310-83D5-536D-9C271E416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de-DE" sz="3200" b="1"/>
              <a:t>Weitere Vorteile der Intelligenten Wasserflasche</a:t>
            </a:r>
            <a:endParaRPr lang="de-DE" sz="3200" b="1">
              <a:cs typeface="Calibri Light"/>
            </a:endParaRP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50E3A940-A20A-998B-BB3D-FF93DF73B32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349660" y="1825625"/>
            <a:ext cx="2158679" cy="4351338"/>
          </a:xfrm>
          <a:prstGeom prst="rect">
            <a:avLst/>
          </a:prstGeom>
        </p:spPr>
      </p:pic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7DE2D6E6-BF59-2A33-7EC4-49E92DB1969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00"/>
              <a:t>Die App ermöglicht es Benutzern, benutzerdefinierte Erinnerungen einzurichten, um sie daran zu erinnern, regelmäßig Wasser zu trinken. Diese Erinnerungen können basierend auf persönlichen Präferenzen und Zeitplänen angepasst werden.</a:t>
            </a:r>
            <a:endParaRPr lang="de-DE" sz="22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00"/>
              <a:t>Die intelligente Wasserflasche und die begleitende App bieten detaillierte Analysen und Feedback zum Wasserverbrauch des Benutzers. Benutzer erhalten Einblicke in ihre Trinkgewohnheiten und können ihre Hydratationsziele entsprechend anpassen.</a:t>
            </a:r>
            <a:endParaRPr lang="de-DE" sz="2200">
              <a:cs typeface="Calibri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23255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F18B7B-5B6C-547F-0A97-5563053FB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39A0E7E4-4F85-5ADB-870F-C1C502DDB9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CBA2203-549E-3299-0828-114976505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6769"/>
            <a:ext cx="10515600" cy="1836616"/>
          </a:xfrm>
        </p:spPr>
        <p:txBody>
          <a:bodyPr>
            <a:normAutofit/>
          </a:bodyPr>
          <a:lstStyle/>
          <a:p>
            <a:pPr algn="ctr"/>
            <a:r>
              <a:rPr lang="de-DE" sz="3200" b="1"/>
              <a:t>Vorteile der Intelligenten Wasserflasche?</a:t>
            </a:r>
            <a:endParaRPr lang="de-DE" sz="3200" b="1" dirty="0">
              <a:ln w="12700">
                <a:solidFill>
                  <a:schemeClr val="bg1"/>
                </a:solidFill>
              </a:ln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17E77FCD-6670-C9CD-38FB-4DE517901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44985"/>
            <a:ext cx="10515600" cy="283197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de-DE" sz="2200"/>
              <a:t>Verbesserte Hydration und Gesundheit</a:t>
            </a:r>
            <a:endParaRPr lang="de-DE" sz="2200">
              <a:cs typeface="Calibri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de-DE" sz="2200"/>
              <a:t>Bessere Kontrolle über den Wasserkonsum</a:t>
            </a:r>
            <a:endParaRPr lang="de-DE" sz="2200">
              <a:cs typeface="Calibri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de-DE" sz="2200"/>
              <a:t>Personalisierte Erinnerungen und Zielsetzungen</a:t>
            </a:r>
            <a:endParaRPr lang="de-DE" sz="2200">
              <a:cs typeface="Calibri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de-DE" sz="2200"/>
              <a:t>Detaillierte Analysen und Einblicke</a:t>
            </a:r>
            <a:endParaRPr lang="de-DE" sz="22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75772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6227E8-70F1-2B64-27FC-8187190AA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7799E859-D8B4-3BEF-7006-B1D568A2CB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Textfeld 2">
            <a:extLst>
              <a:ext uri="{FF2B5EF4-FFF2-40B4-BE49-F238E27FC236}">
                <a16:creationId xmlns:a16="http://schemas.microsoft.com/office/drawing/2014/main" id="{AB1E797F-66A1-225E-7B21-A73859F79F34}"/>
              </a:ext>
            </a:extLst>
          </p:cNvPr>
          <p:cNvSpPr txBox="1">
            <a:spLocks/>
          </p:cNvSpPr>
          <p:nvPr/>
        </p:nvSpPr>
        <p:spPr>
          <a:xfrm>
            <a:off x="350078" y="675620"/>
            <a:ext cx="5272005" cy="3281086"/>
          </a:xfrm>
          <a:prstGeom prst="rect">
            <a:avLst/>
          </a:prstGeom>
          <a:solidFill>
            <a:srgbClr val="00B050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7000"/>
              </a:lnSpc>
            </a:pPr>
            <a:r>
              <a:rPr lang="de-DE" b="1" kern="100" err="1">
                <a:solidFill>
                  <a:schemeClr val="bg1"/>
                </a:solidFill>
                <a:latin typeface="Calibri"/>
                <a:ea typeface="Aptos" panose="020B0004020202020204" pitchFamily="34" charset="0"/>
                <a:cs typeface="Times New Roman"/>
              </a:rPr>
              <a:t>Strengths</a:t>
            </a:r>
            <a:endParaRPr lang="de-DE" b="1" kern="100">
              <a:solidFill>
                <a:schemeClr val="bg1"/>
              </a:solidFill>
              <a:latin typeface="Calibri"/>
              <a:ea typeface="Aptos" panose="020B0004020202020204" pitchFamily="34" charset="0"/>
              <a:cs typeface="Times New Roman"/>
            </a:endParaRPr>
          </a:p>
          <a:p>
            <a:pPr marL="34290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latin typeface="Calibri"/>
                <a:ea typeface="Aptos" panose="020B0004020202020204" pitchFamily="34" charset="0"/>
                <a:cs typeface="Times New Roman"/>
              </a:rPr>
              <a:t>Innovatives Produktkonzept</a:t>
            </a:r>
            <a:br>
              <a:rPr lang="de-DE" sz="1600" kern="100"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latin typeface="Calibri"/>
                <a:ea typeface="Aptos" panose="020B0004020202020204" pitchFamily="34" charset="0"/>
                <a:cs typeface="Times New Roman"/>
              </a:rPr>
              <a:t>innovative Lösung, Daten für Benutzer zugänglich</a:t>
            </a:r>
          </a:p>
          <a:p>
            <a:pPr marL="34290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latin typeface="Calibri"/>
                <a:ea typeface="Aptos" panose="020B0004020202020204" pitchFamily="34" charset="0"/>
                <a:cs typeface="Times New Roman"/>
              </a:rPr>
              <a:t>Integrierte Technologie</a:t>
            </a:r>
            <a:br>
              <a:rPr lang="de-DE" sz="1600" kern="100"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latin typeface="Calibri"/>
                <a:ea typeface="Aptos" panose="020B0004020202020204" pitchFamily="34" charset="0"/>
                <a:cs typeface="Times New Roman"/>
              </a:rPr>
              <a:t>präzises Tracking des Wasserkonsums in Echtzeit</a:t>
            </a:r>
          </a:p>
          <a:p>
            <a:pPr marL="34290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latin typeface="Calibri"/>
                <a:ea typeface="Aptos" panose="020B0004020202020204" pitchFamily="34" charset="0"/>
                <a:cs typeface="Times New Roman"/>
              </a:rPr>
              <a:t>Benutzerfreundlichkeit</a:t>
            </a:r>
            <a:br>
              <a:rPr lang="de-DE" sz="1600" kern="100"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latin typeface="Calibri"/>
                <a:ea typeface="Aptos" panose="020B0004020202020204" pitchFamily="34" charset="0"/>
                <a:cs typeface="Times New Roman"/>
              </a:rPr>
              <a:t>intuitive Bedienung, Integration von Smartphone Apps</a:t>
            </a:r>
          </a:p>
          <a:p>
            <a:pPr marL="342900" indent="-342900" algn="l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latin typeface="Calibri"/>
                <a:ea typeface="Aptos" panose="020B0004020202020204" pitchFamily="34" charset="0"/>
                <a:cs typeface="Times New Roman"/>
              </a:rPr>
              <a:t>Nachhaltigkeitsaspekt</a:t>
            </a:r>
            <a:br>
              <a:rPr lang="de-DE" sz="1600" kern="100"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latin typeface="Calibri"/>
                <a:ea typeface="Aptos" panose="020B0004020202020204" pitchFamily="34" charset="0"/>
                <a:cs typeface="Times New Roman"/>
              </a:rPr>
              <a:t>bewusster Wasserverbrauch</a:t>
            </a:r>
          </a:p>
        </p:txBody>
      </p:sp>
      <p:sp>
        <p:nvSpPr>
          <p:cNvPr id="10" name="Textfeld 4">
            <a:extLst>
              <a:ext uri="{FF2B5EF4-FFF2-40B4-BE49-F238E27FC236}">
                <a16:creationId xmlns:a16="http://schemas.microsoft.com/office/drawing/2014/main" id="{2FE2432A-E31E-DD26-019B-6294C11A35F6}"/>
              </a:ext>
            </a:extLst>
          </p:cNvPr>
          <p:cNvSpPr txBox="1"/>
          <p:nvPr/>
        </p:nvSpPr>
        <p:spPr>
          <a:xfrm>
            <a:off x="6077889" y="682078"/>
            <a:ext cx="5602441" cy="3281086"/>
          </a:xfrm>
          <a:prstGeom prst="rect">
            <a:avLst/>
          </a:prstGeom>
          <a:solidFill>
            <a:srgbClr val="FFFF00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07000"/>
              </a:lnSpc>
            </a:pPr>
            <a:r>
              <a:rPr lang="de-DE" sz="2400" b="1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Weakness</a:t>
            </a:r>
            <a:endParaRPr lang="de-DE" sz="2400" b="1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Hohe Produktionskosten</a:t>
            </a:r>
            <a:b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höhere Verkaufspreis, schwierige Marktzugänglichkeit</a:t>
            </a:r>
          </a:p>
          <a:p>
            <a:pPr marL="457200">
              <a:lnSpc>
                <a:spcPct val="107000"/>
              </a:lnSpc>
            </a:pPr>
            <a:endParaRPr lang="de-DE" sz="1600" kern="100">
              <a:solidFill>
                <a:schemeClr val="bg1"/>
              </a:solidFill>
              <a:effectLst/>
              <a:latin typeface="Calibri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Abhängig von Technologie</a:t>
            </a:r>
            <a:b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Updateabhängig, hohe Kosten durch stetigen Support</a:t>
            </a:r>
            <a:b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de-DE" sz="1600" kern="100">
              <a:solidFill>
                <a:schemeClr val="bg1"/>
              </a:solidFill>
              <a:effectLst/>
              <a:latin typeface="Calibri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Begrenzte Zielgruppe</a:t>
            </a:r>
            <a:b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Kunden müssen sehr technologieoffen sein</a:t>
            </a:r>
          </a:p>
        </p:txBody>
      </p:sp>
      <p:sp>
        <p:nvSpPr>
          <p:cNvPr id="11" name="Textfeld 5">
            <a:extLst>
              <a:ext uri="{FF2B5EF4-FFF2-40B4-BE49-F238E27FC236}">
                <a16:creationId xmlns:a16="http://schemas.microsoft.com/office/drawing/2014/main" id="{76F38151-C50D-AC3C-7E76-FF71F3E0390D}"/>
              </a:ext>
            </a:extLst>
          </p:cNvPr>
          <p:cNvSpPr txBox="1"/>
          <p:nvPr/>
        </p:nvSpPr>
        <p:spPr>
          <a:xfrm>
            <a:off x="350079" y="4014105"/>
            <a:ext cx="5272005" cy="2776051"/>
          </a:xfrm>
          <a:prstGeom prst="rect">
            <a:avLst/>
          </a:prstGeom>
          <a:solidFill>
            <a:srgbClr val="00B0F0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07000"/>
              </a:lnSpc>
            </a:pPr>
            <a:r>
              <a:rPr lang="de-DE" sz="2400" b="1" kern="100" err="1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Opportunities</a:t>
            </a:r>
            <a:endParaRPr lang="de-DE" sz="1600" b="1" kern="100">
              <a:solidFill>
                <a:schemeClr val="bg1"/>
              </a:solidFill>
              <a:effectLst/>
              <a:latin typeface="Calibri"/>
              <a:ea typeface="Aptos" panose="020B0004020202020204" pitchFamily="34" charset="0"/>
              <a:cs typeface="Times New Roman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Marktwachstum im Gesundheitssektor</a:t>
            </a:r>
            <a:br>
              <a:rPr lang="de-DE" sz="1600" kern="100"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Gesellschaft mit steigendem Interesse an Gesundheit</a:t>
            </a:r>
            <a:br>
              <a:rPr lang="de-DE" sz="1600" kern="100"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de-DE" sz="1600" kern="100">
              <a:solidFill>
                <a:schemeClr val="bg1"/>
              </a:solidFill>
              <a:effectLst/>
              <a:latin typeface="Calibri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Connection zu Fitness Apps</a:t>
            </a:r>
            <a:br>
              <a:rPr lang="de-DE" sz="1600" kern="100"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Reichweitenerhöhung, Nutzensteigerung</a:t>
            </a:r>
            <a:br>
              <a:rPr lang="de-DE" sz="1600" kern="100"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de-DE" sz="1600" kern="100">
              <a:solidFill>
                <a:schemeClr val="bg1"/>
              </a:solidFill>
              <a:effectLst/>
              <a:latin typeface="Calibri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Erweiterung der Produktpalette</a:t>
            </a:r>
            <a:br>
              <a:rPr lang="de-DE" sz="1600" b="1" kern="100"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Unternehmen könnte weiteres Produkt launchen</a:t>
            </a:r>
          </a:p>
        </p:txBody>
      </p:sp>
      <p:sp>
        <p:nvSpPr>
          <p:cNvPr id="12" name="Textfeld 6">
            <a:extLst>
              <a:ext uri="{FF2B5EF4-FFF2-40B4-BE49-F238E27FC236}">
                <a16:creationId xmlns:a16="http://schemas.microsoft.com/office/drawing/2014/main" id="{A181B2C5-D2FE-4D8C-3973-37F0AC70F908}"/>
              </a:ext>
            </a:extLst>
          </p:cNvPr>
          <p:cNvSpPr txBox="1"/>
          <p:nvPr/>
        </p:nvSpPr>
        <p:spPr>
          <a:xfrm>
            <a:off x="6077889" y="4012710"/>
            <a:ext cx="5602441" cy="2776051"/>
          </a:xfrm>
          <a:prstGeom prst="rect">
            <a:avLst/>
          </a:prstGeom>
          <a:solidFill>
            <a:srgbClr val="FF0000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07000"/>
              </a:lnSpc>
            </a:pPr>
            <a:r>
              <a:rPr lang="de-DE" sz="2400" b="1" kern="100" err="1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Threats</a:t>
            </a:r>
            <a:endParaRPr lang="de-DE" sz="2400" b="1" kern="100">
              <a:solidFill>
                <a:schemeClr val="bg1"/>
              </a:solidFill>
              <a:effectLst/>
              <a:latin typeface="Calibri"/>
              <a:ea typeface="Aptos" panose="020B0004020202020204" pitchFamily="34" charset="0"/>
              <a:cs typeface="Times New Roman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Konkurrenzdruck</a:t>
            </a:r>
            <a:br>
              <a:rPr lang="de-DE" sz="1600" kern="100"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Ähnliche Produkte von anderen Firmen</a:t>
            </a:r>
            <a:br>
              <a:rPr lang="de-DE" sz="1600" kern="100"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de-DE" sz="1600" kern="100">
              <a:solidFill>
                <a:schemeClr val="bg1"/>
              </a:solidFill>
              <a:effectLst/>
              <a:latin typeface="Calibri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Datensicherheitsbedenken</a:t>
            </a:r>
            <a:br>
              <a:rPr lang="de-DE" sz="1600" kern="100"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persönliche Daten, Datenschutzbedenken, Datenleck</a:t>
            </a:r>
            <a:br>
              <a:rPr lang="de-DE" sz="1600" kern="100"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de-DE" sz="1600" kern="100">
              <a:solidFill>
                <a:schemeClr val="bg1"/>
              </a:solidFill>
              <a:effectLst/>
              <a:latin typeface="Calibri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de-DE" sz="1600" b="1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Technologieentwicklung (sehr schnell)</a:t>
            </a:r>
            <a:br>
              <a:rPr lang="de-DE" sz="1600" kern="100">
                <a:effectLst/>
                <a:latin typeface="Calibri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de-DE" sz="1600" kern="100">
                <a:solidFill>
                  <a:schemeClr val="bg1"/>
                </a:solidFill>
                <a:effectLst/>
                <a:latin typeface="Calibri"/>
                <a:ea typeface="Aptos" panose="020B0004020202020204" pitchFamily="34" charset="0"/>
                <a:cs typeface="Times New Roman"/>
              </a:rPr>
              <a:t>Technologie könnte schnell veraltet sein, kontinuierliche Investitionen nötig</a:t>
            </a: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9FFCEE33-7F07-15A4-D787-416A75008C55}"/>
              </a:ext>
            </a:extLst>
          </p:cNvPr>
          <p:cNvSpPr txBox="1">
            <a:spLocks/>
          </p:cNvSpPr>
          <p:nvPr/>
        </p:nvSpPr>
        <p:spPr>
          <a:xfrm>
            <a:off x="1177893" y="-17496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b="1"/>
              <a:t>SWOT-Analyse</a:t>
            </a:r>
            <a:endParaRPr lang="de-DE" sz="3200" b="1" dirty="0">
              <a:ln w="12700"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072978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FE9BAF-248F-B6D2-66E6-488643D6F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C266B940-2A64-0643-8FDE-4309E3D3A8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E177CB43-8937-4BD8-AAEE-910DB595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3200" b="1"/>
              <a:t>Kosten &amp; Nutzen</a:t>
            </a:r>
            <a:endParaRPr lang="de-DE" sz="3200" b="1">
              <a:cs typeface="Calibri Light"/>
            </a:endParaRP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8E382217-EBDF-1FB5-03A0-A9C57D59ED9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874639" y="1690688"/>
            <a:ext cx="4003665" cy="4351338"/>
          </a:xfrm>
          <a:prstGeom prst="rect">
            <a:avLst/>
          </a:prstGeom>
        </p:spPr>
      </p:pic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A95AD82B-5C2A-E9A8-8406-545D3D5029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313698" y="2540592"/>
            <a:ext cx="4669941" cy="290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665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0DC89C-BB62-034F-1D94-B80301C51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1A056E14-9027-266C-E105-A320C1C5CC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DB9BA69-2FFB-11AF-BF9F-D893598B0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850"/>
            <a:ext cx="3932237" cy="1507788"/>
          </a:xfrm>
          <a:ln>
            <a:noFill/>
          </a:ln>
        </p:spPr>
        <p:txBody>
          <a:bodyPr>
            <a:normAutofit/>
          </a:bodyPr>
          <a:lstStyle/>
          <a:p>
            <a:r>
              <a:rPr lang="de-DE" b="1"/>
              <a:t>Fünf unternehmerische Risiken</a:t>
            </a:r>
            <a:endParaRPr lang="de-DE" b="1">
              <a:cs typeface="Calibri Light"/>
            </a:endParaRPr>
          </a:p>
        </p:txBody>
      </p:sp>
      <p:pic>
        <p:nvPicPr>
          <p:cNvPr id="12" name="Bildplatzhalter 11">
            <a:extLst>
              <a:ext uri="{FF2B5EF4-FFF2-40B4-BE49-F238E27FC236}">
                <a16:creationId xmlns:a16="http://schemas.microsoft.com/office/drawing/2014/main" id="{7CE34B32-B8E5-2A06-6C47-BAD1EB54830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alphaModFix amt="78000"/>
          </a:blip>
          <a:srcRect l="11233" r="11233"/>
          <a:stretch/>
        </p:blipFill>
        <p:spPr>
          <a:prstGeom prst="rect">
            <a:avLst/>
          </a:prstGeom>
        </p:spPr>
      </p:pic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863BC29-1950-92AB-EF5A-62BF3B953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14600"/>
            <a:ext cx="3932237" cy="33543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Im Markt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In der Technik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In der Finanzierung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Im Vertrieb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In der Regulierung</a:t>
            </a:r>
            <a:endParaRPr lang="de-DE" sz="2400">
              <a:cs typeface="Calibri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255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0E9C7F-B49F-AC72-4EBF-8825D1195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Natur, Himmel, Berg enthält.&#10;&#10;Automatisch generierte Beschreibung">
            <a:extLst>
              <a:ext uri="{FF2B5EF4-FFF2-40B4-BE49-F238E27FC236}">
                <a16:creationId xmlns:a16="http://schemas.microsoft.com/office/drawing/2014/main" id="{93B03E74-BFBD-BD73-4D01-A6546C17D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08EB704-700B-E862-7E02-77D95C5F9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38136"/>
          </a:xfrm>
        </p:spPr>
        <p:txBody>
          <a:bodyPr>
            <a:normAutofit/>
          </a:bodyPr>
          <a:lstStyle/>
          <a:p>
            <a:r>
              <a:rPr lang="de-DE" b="1"/>
              <a:t>Marktrisiko</a:t>
            </a:r>
            <a:endParaRPr lang="de-DE" b="1">
              <a:cs typeface="Calibri Light"/>
            </a:endParaRPr>
          </a:p>
        </p:txBody>
      </p:sp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D28E649B-55A6-9F9D-F5DC-CE2A306B17D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alphaModFix amt="82000"/>
          </a:blip>
          <a:srcRect t="9071" b="907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C0230FF-965D-7B47-455C-D032BD45D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Geringes Marktpotenzial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Hohe Konkurrenz</a:t>
            </a:r>
            <a:endParaRPr lang="de-DE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Veränderte Kundenbedürfnisse</a:t>
            </a:r>
            <a:endParaRPr lang="de-DE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204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962</Words>
  <Application>Microsoft Office PowerPoint</Application>
  <PresentationFormat>Breitbild</PresentationFormat>
  <Paragraphs>183</Paragraphs>
  <Slides>27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Söhne</vt:lpstr>
      <vt:lpstr>Symbol</vt:lpstr>
      <vt:lpstr>Office</vt:lpstr>
      <vt:lpstr>Die Intelligente Wasserflasche</vt:lpstr>
      <vt:lpstr>Wie Wichtig ist Wasser für uns?</vt:lpstr>
      <vt:lpstr>Die Intelligente Wasserflasche wird Ihnen helfen den Wasserverbrauch im Blick zu behalten</vt:lpstr>
      <vt:lpstr>Weitere Vorteile der Intelligenten Wasserflasche</vt:lpstr>
      <vt:lpstr>Vorteile der Intelligenten Wasserflasche?</vt:lpstr>
      <vt:lpstr>PowerPoint-Präsentation</vt:lpstr>
      <vt:lpstr>Kosten &amp; Nutzen</vt:lpstr>
      <vt:lpstr>Fünf unternehmerische Risiken</vt:lpstr>
      <vt:lpstr>Marktrisiko</vt:lpstr>
      <vt:lpstr>Technologisches Risiko</vt:lpstr>
      <vt:lpstr>Finanzierungsrisiko</vt:lpstr>
      <vt:lpstr>Vertriebsrisiko</vt:lpstr>
      <vt:lpstr>Regulatorisches Risiko</vt:lpstr>
      <vt:lpstr> Projekthintergrund </vt:lpstr>
      <vt:lpstr>Priorisierung</vt:lpstr>
      <vt:lpstr>Sensorintegration</vt:lpstr>
      <vt:lpstr>App-Entwicklung </vt:lpstr>
      <vt:lpstr>Design und Produktion</vt:lpstr>
      <vt:lpstr>Marketingstrategie</vt:lpstr>
      <vt:lpstr>Use Cases </vt:lpstr>
      <vt:lpstr>User Stories </vt:lpstr>
      <vt:lpstr>MoSCoW Priorisierung gesammelte Kriterien</vt:lpstr>
      <vt:lpstr>MUST HAVE</vt:lpstr>
      <vt:lpstr>SHOULD HAVE</vt:lpstr>
      <vt:lpstr>COULD HAVE</vt:lpstr>
      <vt:lpstr>WON'T HAVE</vt:lpstr>
      <vt:lpstr>Vielen Dank für die Aufmerksamkeit                                               Bleiben Sie gesund und hydriert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Die Intelligente Wasserflasche</dc:title>
  <dc:creator>Sarah Krieger</dc:creator>
  <cp:lastModifiedBy>Sarah Krieger</cp:lastModifiedBy>
  <cp:revision>21</cp:revision>
  <dcterms:created xsi:type="dcterms:W3CDTF">2024-02-14T08:32:10Z</dcterms:created>
  <dcterms:modified xsi:type="dcterms:W3CDTF">2024-02-15T12:59:01Z</dcterms:modified>
</cp:coreProperties>
</file>

<file path=docProps/thumbnail.jpeg>
</file>